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10" r:id="rId7"/>
    <p:sldId id="302" r:id="rId8"/>
    <p:sldId id="306" r:id="rId9"/>
    <p:sldId id="300" r:id="rId10"/>
    <p:sldId id="311" r:id="rId11"/>
    <p:sldId id="307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9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35685-656D-47DD-BF3D-71356C4993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EA677B-CADC-47F3-A259-D65889B205A3}">
      <dgm:prSet/>
      <dgm:spPr>
        <a:solidFill>
          <a:schemeClr val="tx1">
            <a:lumMod val="65000"/>
          </a:schemeClr>
        </a:solidFill>
        <a:ln>
          <a:solidFill>
            <a:schemeClr val="accent1">
              <a:lumMod val="75000"/>
            </a:schemeClr>
          </a:solidFill>
        </a:ln>
        <a:effectLst>
          <a:glow rad="635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/>
            <a:t>Maximizing the potential return on an investment in real estate.</a:t>
          </a:r>
          <a:endParaRPr lang="en-US" dirty="0"/>
        </a:p>
      </dgm:t>
    </dgm:pt>
    <dgm:pt modelId="{4D3309B2-EEA5-4065-B219-FF036616540C}" type="parTrans" cxnId="{7D11E99A-9F92-46C9-900A-8E9A4557AC20}">
      <dgm:prSet/>
      <dgm:spPr/>
      <dgm:t>
        <a:bodyPr/>
        <a:lstStyle/>
        <a:p>
          <a:endParaRPr lang="en-US"/>
        </a:p>
      </dgm:t>
    </dgm:pt>
    <dgm:pt modelId="{FF22EA1A-AD1F-4E17-B2E6-BC191FAFD346}" type="sibTrans" cxnId="{7D11E99A-9F92-46C9-900A-8E9A4557AC20}">
      <dgm:prSet/>
      <dgm:spPr/>
      <dgm:t>
        <a:bodyPr/>
        <a:lstStyle/>
        <a:p>
          <a:endParaRPr lang="en-US"/>
        </a:p>
      </dgm:t>
    </dgm:pt>
    <dgm:pt modelId="{1990A5F0-B57D-4670-9C66-11D2FE7F0538}">
      <dgm:prSet/>
      <dgm:spPr>
        <a:ln>
          <a:solidFill>
            <a:schemeClr val="accent1">
              <a:lumMod val="75000"/>
            </a:schemeClr>
          </a:solidFill>
        </a:ln>
        <a:effectLst>
          <a:glow rad="635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/>
            <a:t>Our clients include property developers, builders, real estate investors, and investment banks</a:t>
          </a:r>
          <a:endParaRPr lang="en-US" dirty="0"/>
        </a:p>
      </dgm:t>
    </dgm:pt>
    <dgm:pt modelId="{783E1B43-B513-4153-B294-F8AE82CB8D20}" type="parTrans" cxnId="{FB52CCCC-87CE-4559-BEF8-FBE773C7B7C4}">
      <dgm:prSet/>
      <dgm:spPr/>
      <dgm:t>
        <a:bodyPr/>
        <a:lstStyle/>
        <a:p>
          <a:endParaRPr lang="en-US"/>
        </a:p>
      </dgm:t>
    </dgm:pt>
    <dgm:pt modelId="{F34BC381-54A9-4907-9B64-DFD708E25178}" type="sibTrans" cxnId="{FB52CCCC-87CE-4559-BEF8-FBE773C7B7C4}">
      <dgm:prSet/>
      <dgm:spPr/>
      <dgm:t>
        <a:bodyPr/>
        <a:lstStyle/>
        <a:p>
          <a:endParaRPr lang="en-US"/>
        </a:p>
      </dgm:t>
    </dgm:pt>
    <dgm:pt modelId="{DC630A76-9AE4-4FCE-B9F7-67AF2EB63252}">
      <dgm:prSet/>
      <dgm:spPr>
        <a:solidFill>
          <a:schemeClr val="accent4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glow rad="635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/>
            <a:t>Providing data driven advice</a:t>
          </a:r>
          <a:endParaRPr lang="en-US" dirty="0"/>
        </a:p>
      </dgm:t>
    </dgm:pt>
    <dgm:pt modelId="{E3434521-1D12-49F4-8B98-94446252BBB7}" type="parTrans" cxnId="{203B4E80-13E0-421A-A0A5-0565BE3463F3}">
      <dgm:prSet/>
      <dgm:spPr/>
      <dgm:t>
        <a:bodyPr/>
        <a:lstStyle/>
        <a:p>
          <a:endParaRPr lang="en-US"/>
        </a:p>
      </dgm:t>
    </dgm:pt>
    <dgm:pt modelId="{DEE340F9-7724-41EB-BB93-0765E8B5CCF2}" type="sibTrans" cxnId="{203B4E80-13E0-421A-A0A5-0565BE3463F3}">
      <dgm:prSet/>
      <dgm:spPr/>
      <dgm:t>
        <a:bodyPr/>
        <a:lstStyle/>
        <a:p>
          <a:endParaRPr lang="en-US"/>
        </a:p>
      </dgm:t>
    </dgm:pt>
    <dgm:pt modelId="{FB8A4F29-6D53-4C56-9A08-D0C2914BD151}" type="pres">
      <dgm:prSet presAssocID="{D2035685-656D-47DD-BF3D-71356C499397}" presName="linear" presStyleCnt="0">
        <dgm:presLayoutVars>
          <dgm:animLvl val="lvl"/>
          <dgm:resizeHandles val="exact"/>
        </dgm:presLayoutVars>
      </dgm:prSet>
      <dgm:spPr/>
    </dgm:pt>
    <dgm:pt modelId="{A8E17260-8346-4844-A147-3954AA9DD266}" type="pres">
      <dgm:prSet presAssocID="{8AEA677B-CADC-47F3-A259-D65889B205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3E55C0-80A9-4FDB-B8B4-BE6C9E5DB9F8}" type="pres">
      <dgm:prSet presAssocID="{FF22EA1A-AD1F-4E17-B2E6-BC191FAFD346}" presName="spacer" presStyleCnt="0"/>
      <dgm:spPr/>
    </dgm:pt>
    <dgm:pt modelId="{5667CA6F-C134-489B-8EF4-96A2A842B102}" type="pres">
      <dgm:prSet presAssocID="{1990A5F0-B57D-4670-9C66-11D2FE7F0538}" presName="parentText" presStyleLbl="node1" presStyleIdx="1" presStyleCnt="3" custLinFactNeighborX="-128" custLinFactNeighborY="-2983">
        <dgm:presLayoutVars>
          <dgm:chMax val="0"/>
          <dgm:bulletEnabled val="1"/>
        </dgm:presLayoutVars>
      </dgm:prSet>
      <dgm:spPr/>
    </dgm:pt>
    <dgm:pt modelId="{F21256A6-3CF7-4564-A2E7-43FDDBF99942}" type="pres">
      <dgm:prSet presAssocID="{F34BC381-54A9-4907-9B64-DFD708E25178}" presName="spacer" presStyleCnt="0"/>
      <dgm:spPr/>
    </dgm:pt>
    <dgm:pt modelId="{F4B3A7DC-9F5E-4D54-916F-E4B7DF41132D}" type="pres">
      <dgm:prSet presAssocID="{DC630A76-9AE4-4FCE-B9F7-67AF2EB63252}" presName="parentText" presStyleLbl="node1" presStyleIdx="2" presStyleCnt="3" custLinFactNeighborX="-6930" custLinFactNeighborY="-22281">
        <dgm:presLayoutVars>
          <dgm:chMax val="0"/>
          <dgm:bulletEnabled val="1"/>
        </dgm:presLayoutVars>
      </dgm:prSet>
      <dgm:spPr/>
    </dgm:pt>
  </dgm:ptLst>
  <dgm:cxnLst>
    <dgm:cxn modelId="{F3DD1C1B-BDE4-4FF6-B2E6-845EDE2C030D}" type="presOf" srcId="{D2035685-656D-47DD-BF3D-71356C499397}" destId="{FB8A4F29-6D53-4C56-9A08-D0C2914BD151}" srcOrd="0" destOrd="0" presId="urn:microsoft.com/office/officeart/2005/8/layout/vList2"/>
    <dgm:cxn modelId="{697D7A79-C383-49CF-9199-AB19566810F0}" type="presOf" srcId="{8AEA677B-CADC-47F3-A259-D65889B205A3}" destId="{A8E17260-8346-4844-A147-3954AA9DD266}" srcOrd="0" destOrd="0" presId="urn:microsoft.com/office/officeart/2005/8/layout/vList2"/>
    <dgm:cxn modelId="{203B4E80-13E0-421A-A0A5-0565BE3463F3}" srcId="{D2035685-656D-47DD-BF3D-71356C499397}" destId="{DC630A76-9AE4-4FCE-B9F7-67AF2EB63252}" srcOrd="2" destOrd="0" parTransId="{E3434521-1D12-49F4-8B98-94446252BBB7}" sibTransId="{DEE340F9-7724-41EB-BB93-0765E8B5CCF2}"/>
    <dgm:cxn modelId="{7D11E99A-9F92-46C9-900A-8E9A4557AC20}" srcId="{D2035685-656D-47DD-BF3D-71356C499397}" destId="{8AEA677B-CADC-47F3-A259-D65889B205A3}" srcOrd="0" destOrd="0" parTransId="{4D3309B2-EEA5-4065-B219-FF036616540C}" sibTransId="{FF22EA1A-AD1F-4E17-B2E6-BC191FAFD346}"/>
    <dgm:cxn modelId="{8C9AB1AC-D91F-41D4-8F99-DD586C8CE010}" type="presOf" srcId="{DC630A76-9AE4-4FCE-B9F7-67AF2EB63252}" destId="{F4B3A7DC-9F5E-4D54-916F-E4B7DF41132D}" srcOrd="0" destOrd="0" presId="urn:microsoft.com/office/officeart/2005/8/layout/vList2"/>
    <dgm:cxn modelId="{FB52CCCC-87CE-4559-BEF8-FBE773C7B7C4}" srcId="{D2035685-656D-47DD-BF3D-71356C499397}" destId="{1990A5F0-B57D-4670-9C66-11D2FE7F0538}" srcOrd="1" destOrd="0" parTransId="{783E1B43-B513-4153-B294-F8AE82CB8D20}" sibTransId="{F34BC381-54A9-4907-9B64-DFD708E25178}"/>
    <dgm:cxn modelId="{47D976F8-0FC0-4241-AEF7-BEA7E60F1813}" type="presOf" srcId="{1990A5F0-B57D-4670-9C66-11D2FE7F0538}" destId="{5667CA6F-C134-489B-8EF4-96A2A842B102}" srcOrd="0" destOrd="0" presId="urn:microsoft.com/office/officeart/2005/8/layout/vList2"/>
    <dgm:cxn modelId="{255D7D73-C4AB-4C8C-98FE-60534FD663D3}" type="presParOf" srcId="{FB8A4F29-6D53-4C56-9A08-D0C2914BD151}" destId="{A8E17260-8346-4844-A147-3954AA9DD266}" srcOrd="0" destOrd="0" presId="urn:microsoft.com/office/officeart/2005/8/layout/vList2"/>
    <dgm:cxn modelId="{1BB49355-2909-4F84-B32A-F44949980821}" type="presParOf" srcId="{FB8A4F29-6D53-4C56-9A08-D0C2914BD151}" destId="{2F3E55C0-80A9-4FDB-B8B4-BE6C9E5DB9F8}" srcOrd="1" destOrd="0" presId="urn:microsoft.com/office/officeart/2005/8/layout/vList2"/>
    <dgm:cxn modelId="{C7801F7D-FF96-49AD-A9E3-108A409EB890}" type="presParOf" srcId="{FB8A4F29-6D53-4C56-9A08-D0C2914BD151}" destId="{5667CA6F-C134-489B-8EF4-96A2A842B102}" srcOrd="2" destOrd="0" presId="urn:microsoft.com/office/officeart/2005/8/layout/vList2"/>
    <dgm:cxn modelId="{8298461B-5B76-4372-A40A-528AC1988367}" type="presParOf" srcId="{FB8A4F29-6D53-4C56-9A08-D0C2914BD151}" destId="{F21256A6-3CF7-4564-A2E7-43FDDBF99942}" srcOrd="3" destOrd="0" presId="urn:microsoft.com/office/officeart/2005/8/layout/vList2"/>
    <dgm:cxn modelId="{474EEA8E-E4BC-4DC3-877B-880756B32DE6}" type="presParOf" srcId="{FB8A4F29-6D53-4C56-9A08-D0C2914BD151}" destId="{F4B3A7DC-9F5E-4D54-916F-E4B7DF4113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17260-8346-4844-A147-3954AA9DD266}">
      <dsp:nvSpPr>
        <dsp:cNvPr id="0" name=""/>
        <dsp:cNvSpPr/>
      </dsp:nvSpPr>
      <dsp:spPr>
        <a:xfrm>
          <a:off x="0" y="70062"/>
          <a:ext cx="6910387" cy="1579500"/>
        </a:xfrm>
        <a:prstGeom prst="roundRect">
          <a:avLst/>
        </a:prstGeom>
        <a:solidFill>
          <a:schemeClr val="tx1">
            <a:lumMod val="65000"/>
          </a:schemeClr>
        </a:solidFill>
        <a:ln w="15875" cap="flat" cmpd="sng" algn="ctr">
          <a:solidFill>
            <a:schemeClr val="accent1">
              <a:lumMod val="75000"/>
            </a:schemeClr>
          </a:solidFill>
          <a:prstDash val="solid"/>
        </a:ln>
        <a:effectLst>
          <a:glow rad="635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Maximizing the potential return on an investment in real estate.</a:t>
          </a:r>
          <a:endParaRPr lang="en-US" sz="3000" kern="1200" dirty="0"/>
        </a:p>
      </dsp:txBody>
      <dsp:txXfrm>
        <a:off x="77105" y="147167"/>
        <a:ext cx="6756177" cy="1425290"/>
      </dsp:txXfrm>
    </dsp:sp>
    <dsp:sp modelId="{5667CA6F-C134-489B-8EF4-96A2A842B102}">
      <dsp:nvSpPr>
        <dsp:cNvPr id="0" name=""/>
        <dsp:cNvSpPr/>
      </dsp:nvSpPr>
      <dsp:spPr>
        <a:xfrm>
          <a:off x="0" y="1733385"/>
          <a:ext cx="6910387" cy="1579500"/>
        </a:xfrm>
        <a:prstGeom prst="roundRect">
          <a:avLst/>
        </a:prstGeom>
        <a:solidFill>
          <a:schemeClr val="accent5">
            <a:hueOff val="-1413758"/>
            <a:satOff val="-39920"/>
            <a:lumOff val="-98"/>
            <a:alphaOff val="0"/>
          </a:schemeClr>
        </a:solidFill>
        <a:ln w="15875" cap="flat" cmpd="sng" algn="ctr">
          <a:solidFill>
            <a:schemeClr val="accent1">
              <a:lumMod val="75000"/>
            </a:schemeClr>
          </a:solidFill>
          <a:prstDash val="solid"/>
        </a:ln>
        <a:effectLst>
          <a:glow rad="635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Our clients include property developers, builders, real estate investors, and investment banks</a:t>
          </a:r>
          <a:endParaRPr lang="en-US" sz="3000" kern="1200" dirty="0"/>
        </a:p>
      </dsp:txBody>
      <dsp:txXfrm>
        <a:off x="77105" y="1810490"/>
        <a:ext cx="6756177" cy="1425290"/>
      </dsp:txXfrm>
    </dsp:sp>
    <dsp:sp modelId="{F4B3A7DC-9F5E-4D54-916F-E4B7DF41132D}">
      <dsp:nvSpPr>
        <dsp:cNvPr id="0" name=""/>
        <dsp:cNvSpPr/>
      </dsp:nvSpPr>
      <dsp:spPr>
        <a:xfrm>
          <a:off x="0" y="3382611"/>
          <a:ext cx="6910387" cy="1579500"/>
        </a:xfrm>
        <a:prstGeom prst="round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accent1">
              <a:lumMod val="75000"/>
            </a:schemeClr>
          </a:solidFill>
          <a:prstDash val="solid"/>
        </a:ln>
        <a:effectLst>
          <a:glow rad="635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Providing data driven advice</a:t>
          </a:r>
          <a:endParaRPr lang="en-US" sz="3000" kern="1200" dirty="0"/>
        </a:p>
      </dsp:txBody>
      <dsp:txXfrm>
        <a:off x="77105" y="3459716"/>
        <a:ext cx="6756177" cy="142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.chapman@gmail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.jpeg"/><Relationship Id="rId4" Type="http://schemas.openxmlformats.org/officeDocument/2006/relationships/hyperlink" Target="mailto:antonalekssmirnov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8355" y="-10293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2955" y="1475234"/>
            <a:ext cx="3366653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Real estate investment opportunities in King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6817" y="4664263"/>
            <a:ext cx="3635925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  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  <a:r>
              <a:rPr lang="en-US" sz="1500" dirty="0"/>
              <a:t>ATOMAN RESEARCH SOLUTIONS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Contact information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253EF-CFEE-41BC-A2C9-5903EEE00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Tom Chapman – </a:t>
            </a:r>
            <a:r>
              <a:rPr lang="en-US" sz="1800" dirty="0">
                <a:solidFill>
                  <a:srgbClr val="FFFFFF"/>
                </a:solidFill>
                <a:hlinkClick r:id="rId3"/>
              </a:rPr>
              <a:t>thomas.h.chapman@gmail.com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Anton Smirnov –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antonalekssmirnov@gmail.com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FFFFFF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FFFFFF"/>
              </a:solidFill>
              <a:latin typeface="-apple-system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4D4795-1C2D-1F99-1703-D45CA09767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118" r="56315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35C34-6D67-107E-2A75-2F762621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9" y="634946"/>
            <a:ext cx="3860240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  </a:t>
            </a:r>
            <a:r>
              <a:rPr lang="en-US" dirty="0" err="1">
                <a:solidFill>
                  <a:schemeClr val="tx2"/>
                </a:solidFill>
              </a:rPr>
              <a:t>Atoman</a:t>
            </a:r>
            <a:r>
              <a:rPr lang="en-US" dirty="0">
                <a:solidFill>
                  <a:schemeClr val="tx2"/>
                </a:solidFill>
              </a:rPr>
              <a:t>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Research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Services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703472-9C61-5892-5064-CC774606B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87894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74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4D4795-1C2D-1F99-1703-D45CA0976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King County metrics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253EF-CFEE-41BC-A2C9-5903EEE00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Zillow Home Values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	Zillow Home Value Index $934k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          Consistent growth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	Up 24.5% over the past year</a:t>
            </a:r>
            <a:endParaRPr lang="en-US" dirty="0">
              <a:latin typeface="-apple-system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Scarce inventory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          Seattle 0.64 months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           King County 0.82 months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F094341-0DC7-FA1F-5873-B8A7F1B4E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321" y="2251233"/>
            <a:ext cx="5666359" cy="33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C843AFC8-D8D0-4784-B08C-6324FA88E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54B1A56-8AFB-4D4F-8D98-1E832D6F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B6F33-7A3F-5F65-4CE3-295AD039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3" y="1111753"/>
            <a:ext cx="3720353" cy="4634494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Tools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86F2-6854-A4A3-C083-41CEF9EF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553" y="1111753"/>
            <a:ext cx="5505292" cy="4628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Dataset: 25,000 properties sales records collected                                                       over the last year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	</a:t>
            </a:r>
            <a:r>
              <a:rPr lang="en-US" dirty="0">
                <a:solidFill>
                  <a:schemeClr val="tx1"/>
                </a:solidFill>
              </a:rPr>
              <a:t>Simple baseline regression model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Increasingly complex multiple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53082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harts and graphs">
            <a:extLst>
              <a:ext uri="{FF2B5EF4-FFF2-40B4-BE49-F238E27FC236}">
                <a16:creationId xmlns:a16="http://schemas.microsoft.com/office/drawing/2014/main" id="{68264AAD-C950-D31F-9B19-7197A73AE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b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B6F33-7A3F-5F65-4CE3-295AD039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Process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86F2-6854-A4A3-C083-41CEF9EF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	</a:t>
            </a:r>
            <a:r>
              <a:rPr lang="en-US" dirty="0">
                <a:solidFill>
                  <a:schemeClr val="tx1"/>
                </a:solidFill>
              </a:rPr>
              <a:t>Optimize price per square foot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 	</a:t>
            </a:r>
            <a:r>
              <a:rPr lang="en-US" dirty="0">
                <a:solidFill>
                  <a:schemeClr val="tx1"/>
                </a:solidFill>
              </a:rPr>
              <a:t>Start with a simple baseline model</a:t>
            </a:r>
          </a:p>
          <a:p>
            <a:pPr marL="201168" lvl="1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Use a multiple linear regression model for inferential analysis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Engineer features that improve the       performance and remove insignificant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51DB2E-2948-5930-F686-DB9E82348920}"/>
                  </a:ext>
                </a:extLst>
              </p:cNvPr>
              <p:cNvSpPr txBox="1"/>
              <p:nvPr/>
            </p:nvSpPr>
            <p:spPr>
              <a:xfrm>
                <a:off x="5224051" y="4527118"/>
                <a:ext cx="297581" cy="267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700" b="0" i="0" smtClean="0"/>
                            <m:t>R</m:t>
                          </m:r>
                        </m:e>
                        <m:sup>
                          <m:r>
                            <a:rPr lang="en-US" sz="1700" i="1" smtClean="0"/>
                            <m:t>2</m:t>
                          </m:r>
                        </m:sup>
                      </m:sSup>
                    </m:oMath>
                  </m:oMathPara>
                </a14:m>
                <a:endParaRPr lang="en-US" sz="17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51DB2E-2948-5930-F686-DB9E8234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051" y="4527118"/>
                <a:ext cx="297581" cy="267509"/>
              </a:xfrm>
              <a:prstGeom prst="rect">
                <a:avLst/>
              </a:prstGeom>
              <a:blipFill>
                <a:blip r:embed="rId3"/>
                <a:stretch>
                  <a:fillRect l="-14286" r="-4082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Impactful features</a:t>
            </a:r>
          </a:p>
        </p:txBody>
      </p:sp>
      <p:pic>
        <p:nvPicPr>
          <p:cNvPr id="14" name="Picture 13" descr="Top view of cubes connected with black lines">
            <a:extLst>
              <a:ext uri="{FF2B5EF4-FFF2-40B4-BE49-F238E27FC236}">
                <a16:creationId xmlns:a16="http://schemas.microsoft.com/office/drawing/2014/main" id="{E9186CE0-9683-0096-C7DE-B0A3F5460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099" r="19813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253EF-CFEE-41BC-A2C9-5903EEE00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</a:rPr>
              <a:t> 	Zip codes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0" i="0" dirty="0">
                <a:solidFill>
                  <a:srgbClr val="FFFFFF"/>
                </a:solidFill>
                <a:effectLst/>
                <a:latin typeface="Slack-Lato"/>
              </a:rPr>
              <a:t>                      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lack-Lato"/>
              </a:rPr>
              <a:t>98004, 98103, 98115, 98112, 98003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0" i="0" dirty="0">
                <a:solidFill>
                  <a:srgbClr val="FFFFFF"/>
                </a:solidFill>
                <a:effectLst/>
                <a:latin typeface="Slack-Lato"/>
              </a:rPr>
              <a:t>                       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Slack-Lato"/>
              </a:rPr>
              <a:t>Seattle,  Bellevue,  Clyde Hill, Beaux Arts Village,  Hunts Point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0" i="0" dirty="0">
              <a:solidFill>
                <a:srgbClr val="FFFFFF"/>
              </a:solidFill>
              <a:effectLst/>
              <a:latin typeface="Slack-Lato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</a:rPr>
              <a:t>  	Building materials grade  (-24.12 coefficient)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</a:rPr>
              <a:t>           Waterfronts (19.63 coefficient)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 	</a:t>
            </a:r>
            <a:endParaRPr lang="en-US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0" i="0" dirty="0">
                <a:solidFill>
                  <a:srgbClr val="FFFFFF"/>
                </a:solidFill>
                <a:effectLst/>
                <a:latin typeface="-apple-system"/>
              </a:rPr>
              <a:t>	</a:t>
            </a:r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53" y="533632"/>
            <a:ext cx="3084844" cy="193772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Zip code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correlation coefficients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1E8FC2D-439F-EF7F-2AA1-8E23DA21B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02" y="650839"/>
            <a:ext cx="6945401" cy="55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162928"/>
            <a:ext cx="3084844" cy="231293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Mean price per square foot in top zip codes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914D14D-AAF3-6FE6-BC5A-13AA3555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06" y="654908"/>
            <a:ext cx="7053066" cy="56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 and next steps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4D4795-1C2D-1F99-1703-D45CA0976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118" r="56315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253EF-CFEE-41BC-A2C9-5903EEE00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-apple-system"/>
              </a:rPr>
              <a:t>Strong predictors of price per square foot</a:t>
            </a:r>
            <a:endParaRPr lang="en-US" sz="20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</a:rPr>
              <a:t> 	Zip codes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-apple-system"/>
              </a:rPr>
              <a:t>              B</a:t>
            </a:r>
            <a:r>
              <a:rPr lang="en-US" sz="1800" dirty="0">
                <a:solidFill>
                  <a:srgbClr val="FFFFFF"/>
                </a:solidFill>
              </a:rPr>
              <a:t>uilding grade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              Waterfront </a:t>
            </a:r>
            <a:endParaRPr lang="en-US" sz="1800" dirty="0">
              <a:solidFill>
                <a:srgbClr val="FFFFF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Next steps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</a:rPr>
              <a:t>            Add more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</a:rPr>
              <a:t>            Address variable interaction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FFFFFF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FFFFFF"/>
              </a:solidFill>
              <a:latin typeface="-apple-system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02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{9DB7BEAC-349A-444A-8B33-993E2622945F}tf22712842_win32</Template>
  <TotalTime>1439</TotalTime>
  <Words>279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Bookman Old Style</vt:lpstr>
      <vt:lpstr>Calibri</vt:lpstr>
      <vt:lpstr>Cambria Math</vt:lpstr>
      <vt:lpstr>Franklin Gothic Book</vt:lpstr>
      <vt:lpstr>Slack-Lato</vt:lpstr>
      <vt:lpstr>Wingdings</vt:lpstr>
      <vt:lpstr>1_RetrospectVTI</vt:lpstr>
      <vt:lpstr>Real estate investment opportunities in King county</vt:lpstr>
      <vt:lpstr>  Atoman    Research   Services  </vt:lpstr>
      <vt:lpstr>King County metrics</vt:lpstr>
      <vt:lpstr>Tools and Data</vt:lpstr>
      <vt:lpstr>Process </vt:lpstr>
      <vt:lpstr>Impactful features</vt:lpstr>
      <vt:lpstr>Zip code correlation coefficients </vt:lpstr>
      <vt:lpstr>Mean price per square foot in top zip codes </vt:lpstr>
      <vt:lpstr>Conclusion and next steps</vt:lpstr>
      <vt:lpstr>Contact information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investment opportunities in King county</dc:title>
  <dc:creator>anton smirnov</dc:creator>
  <cp:lastModifiedBy>anton smirnov</cp:lastModifiedBy>
  <cp:revision>8</cp:revision>
  <dcterms:created xsi:type="dcterms:W3CDTF">2022-06-23T11:36:00Z</dcterms:created>
  <dcterms:modified xsi:type="dcterms:W3CDTF">2022-06-24T13:58:21Z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